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7772400" cy="10058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5143"/>
    <a:srgbClr val="A99159"/>
    <a:srgbClr val="C102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114812-4E8B-44EC-9D7A-384BAB8473DA}" v="15" dt="2026-05-11T17:38:46.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44"/>
    <p:restoredTop sz="96288"/>
  </p:normalViewPr>
  <p:slideViewPr>
    <p:cSldViewPr snapToGrid="0" snapToObjects="1">
      <p:cViewPr>
        <p:scale>
          <a:sx n="110" d="100"/>
          <a:sy n="110" d="100"/>
        </p:scale>
        <p:origin x="2322"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LI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E806261-E0F2-8C4E-A9D6-932A78FAB95C}"/>
              </a:ext>
            </a:extLst>
          </p:cNvPr>
          <p:cNvPicPr>
            <a:picLocks noChangeAspect="1"/>
          </p:cNvPicPr>
          <p:nvPr userDrawn="1"/>
        </p:nvPicPr>
        <p:blipFill>
          <a:blip r:embed="rId2"/>
          <a:stretch>
            <a:fillRect/>
          </a:stretch>
        </p:blipFill>
        <p:spPr>
          <a:xfrm>
            <a:off x="368300" y="371731"/>
            <a:ext cx="7035800" cy="9243049"/>
          </a:xfrm>
          <a:prstGeom prst="rect">
            <a:avLst/>
          </a:prstGeom>
        </p:spPr>
      </p:pic>
      <p:pic>
        <p:nvPicPr>
          <p:cNvPr id="4" name="Picture 3">
            <a:extLst>
              <a:ext uri="{FF2B5EF4-FFF2-40B4-BE49-F238E27FC236}">
                <a16:creationId xmlns:a16="http://schemas.microsoft.com/office/drawing/2014/main" id="{E135181D-0225-D041-8EA9-3AE2E1F1AC00}"/>
              </a:ext>
            </a:extLst>
          </p:cNvPr>
          <p:cNvPicPr>
            <a:picLocks noChangeAspect="1"/>
          </p:cNvPicPr>
          <p:nvPr userDrawn="1"/>
        </p:nvPicPr>
        <p:blipFill>
          <a:blip r:embed="rId3"/>
          <a:stretch>
            <a:fillRect/>
          </a:stretch>
        </p:blipFill>
        <p:spPr>
          <a:xfrm>
            <a:off x="3551567" y="1046971"/>
            <a:ext cx="1790700" cy="254000"/>
          </a:xfrm>
          <a:prstGeom prst="rect">
            <a:avLst/>
          </a:prstGeom>
        </p:spPr>
      </p:pic>
      <p:pic>
        <p:nvPicPr>
          <p:cNvPr id="5" name="Picture 4">
            <a:extLst>
              <a:ext uri="{FF2B5EF4-FFF2-40B4-BE49-F238E27FC236}">
                <a16:creationId xmlns:a16="http://schemas.microsoft.com/office/drawing/2014/main" id="{6B6C985E-ABFA-9D4B-816A-2F9E5FB99DA0}"/>
              </a:ext>
            </a:extLst>
          </p:cNvPr>
          <p:cNvPicPr>
            <a:picLocks noChangeAspect="1"/>
          </p:cNvPicPr>
          <p:nvPr userDrawn="1"/>
        </p:nvPicPr>
        <p:blipFill>
          <a:blip r:embed="rId4"/>
          <a:stretch>
            <a:fillRect/>
          </a:stretch>
        </p:blipFill>
        <p:spPr>
          <a:xfrm>
            <a:off x="3786517" y="1921473"/>
            <a:ext cx="1320800" cy="368300"/>
          </a:xfrm>
          <a:prstGeom prst="rect">
            <a:avLst/>
          </a:prstGeom>
        </p:spPr>
      </p:pic>
      <p:pic>
        <p:nvPicPr>
          <p:cNvPr id="6" name="Picture 5">
            <a:extLst>
              <a:ext uri="{FF2B5EF4-FFF2-40B4-BE49-F238E27FC236}">
                <a16:creationId xmlns:a16="http://schemas.microsoft.com/office/drawing/2014/main" id="{DE1DFEFE-C86A-FF47-8064-7227A35F3A4D}"/>
              </a:ext>
            </a:extLst>
          </p:cNvPr>
          <p:cNvPicPr>
            <a:picLocks noChangeAspect="1"/>
          </p:cNvPicPr>
          <p:nvPr userDrawn="1"/>
        </p:nvPicPr>
        <p:blipFill>
          <a:blip r:embed="rId5"/>
          <a:stretch>
            <a:fillRect/>
          </a:stretch>
        </p:blipFill>
        <p:spPr>
          <a:xfrm>
            <a:off x="4262767" y="1444938"/>
            <a:ext cx="368300" cy="431800"/>
          </a:xfrm>
          <a:prstGeom prst="rect">
            <a:avLst/>
          </a:prstGeom>
        </p:spPr>
      </p:pic>
      <p:pic>
        <p:nvPicPr>
          <p:cNvPr id="7" name="Picture 6">
            <a:extLst>
              <a:ext uri="{FF2B5EF4-FFF2-40B4-BE49-F238E27FC236}">
                <a16:creationId xmlns:a16="http://schemas.microsoft.com/office/drawing/2014/main" id="{51FF9618-0912-9848-A912-5F46719F8604}"/>
              </a:ext>
            </a:extLst>
          </p:cNvPr>
          <p:cNvPicPr>
            <a:picLocks noChangeAspect="1"/>
          </p:cNvPicPr>
          <p:nvPr userDrawn="1"/>
        </p:nvPicPr>
        <p:blipFill>
          <a:blip r:embed="rId6"/>
          <a:stretch>
            <a:fillRect/>
          </a:stretch>
        </p:blipFill>
        <p:spPr>
          <a:xfrm>
            <a:off x="2419350" y="9692094"/>
            <a:ext cx="2933700" cy="266700"/>
          </a:xfrm>
          <a:prstGeom prst="rect">
            <a:avLst/>
          </a:prstGeom>
        </p:spPr>
      </p:pic>
      <p:grpSp>
        <p:nvGrpSpPr>
          <p:cNvPr id="10" name="Group 9">
            <a:extLst>
              <a:ext uri="{FF2B5EF4-FFF2-40B4-BE49-F238E27FC236}">
                <a16:creationId xmlns:a16="http://schemas.microsoft.com/office/drawing/2014/main" id="{92F8AB9B-84F1-394D-97E5-5162FAFC8C0C}"/>
              </a:ext>
            </a:extLst>
          </p:cNvPr>
          <p:cNvGrpSpPr/>
          <p:nvPr userDrawn="1"/>
        </p:nvGrpSpPr>
        <p:grpSpPr>
          <a:xfrm>
            <a:off x="2571784" y="2634484"/>
            <a:ext cx="3957255" cy="1823224"/>
            <a:chOff x="2571784" y="2899317"/>
            <a:chExt cx="3957255" cy="1823224"/>
          </a:xfrm>
        </p:grpSpPr>
        <p:grpSp>
          <p:nvGrpSpPr>
            <p:cNvPr id="11" name="Group 10">
              <a:extLst>
                <a:ext uri="{FF2B5EF4-FFF2-40B4-BE49-F238E27FC236}">
                  <a16:creationId xmlns:a16="http://schemas.microsoft.com/office/drawing/2014/main" id="{B91D132D-D07F-DA45-A5BE-B200250A1A07}"/>
                </a:ext>
              </a:extLst>
            </p:cNvPr>
            <p:cNvGrpSpPr/>
            <p:nvPr/>
          </p:nvGrpSpPr>
          <p:grpSpPr>
            <a:xfrm>
              <a:off x="2571784" y="2899317"/>
              <a:ext cx="3957255" cy="39029"/>
              <a:chOff x="2571784" y="2899317"/>
              <a:chExt cx="3957255" cy="39029"/>
            </a:xfrm>
          </p:grpSpPr>
          <p:cxnSp>
            <p:nvCxnSpPr>
              <p:cNvPr id="23" name="Straight Connector 22">
                <a:extLst>
                  <a:ext uri="{FF2B5EF4-FFF2-40B4-BE49-F238E27FC236}">
                    <a16:creationId xmlns:a16="http://schemas.microsoft.com/office/drawing/2014/main" id="{6E3D5B4E-9084-9546-82C9-262BC2FD622C}"/>
                  </a:ext>
                </a:extLst>
              </p:cNvPr>
              <p:cNvCxnSpPr/>
              <p:nvPr/>
            </p:nvCxnSpPr>
            <p:spPr>
              <a:xfrm>
                <a:off x="2571784" y="2899317"/>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33C4EB-2D20-D042-B229-621C12924E5E}"/>
                  </a:ext>
                </a:extLst>
              </p:cNvPr>
              <p:cNvCxnSpPr/>
              <p:nvPr/>
            </p:nvCxnSpPr>
            <p:spPr>
              <a:xfrm>
                <a:off x="2571784" y="2938346"/>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682F0FB9-3FCD-0F47-999B-39A4B053F6B8}"/>
                </a:ext>
              </a:extLst>
            </p:cNvPr>
            <p:cNvGrpSpPr/>
            <p:nvPr/>
          </p:nvGrpSpPr>
          <p:grpSpPr>
            <a:xfrm>
              <a:off x="2571784" y="4683512"/>
              <a:ext cx="3957255" cy="39029"/>
              <a:chOff x="2571784" y="2899317"/>
              <a:chExt cx="3957255" cy="39029"/>
            </a:xfrm>
          </p:grpSpPr>
          <p:cxnSp>
            <p:nvCxnSpPr>
              <p:cNvPr id="21" name="Straight Connector 20">
                <a:extLst>
                  <a:ext uri="{FF2B5EF4-FFF2-40B4-BE49-F238E27FC236}">
                    <a16:creationId xmlns:a16="http://schemas.microsoft.com/office/drawing/2014/main" id="{56A9C4E7-0243-C14F-9B1D-C23B98B915CE}"/>
                  </a:ext>
                </a:extLst>
              </p:cNvPr>
              <p:cNvCxnSpPr/>
              <p:nvPr/>
            </p:nvCxnSpPr>
            <p:spPr>
              <a:xfrm>
                <a:off x="2571784" y="2899317"/>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0CA1339-C149-1945-922E-5A2B1EFE1884}"/>
                  </a:ext>
                </a:extLst>
              </p:cNvPr>
              <p:cNvCxnSpPr/>
              <p:nvPr/>
            </p:nvCxnSpPr>
            <p:spPr>
              <a:xfrm>
                <a:off x="2571784" y="2938346"/>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74E053D9-2EBF-E841-AF70-0B4065E2506A}"/>
                </a:ext>
              </a:extLst>
            </p:cNvPr>
            <p:cNvGrpSpPr/>
            <p:nvPr/>
          </p:nvGrpSpPr>
          <p:grpSpPr>
            <a:xfrm>
              <a:off x="2571784" y="3156492"/>
              <a:ext cx="3957255" cy="1308876"/>
              <a:chOff x="2571784" y="3156492"/>
              <a:chExt cx="3957255" cy="1308876"/>
            </a:xfrm>
          </p:grpSpPr>
          <p:cxnSp>
            <p:nvCxnSpPr>
              <p:cNvPr id="14" name="Straight Connector 13">
                <a:extLst>
                  <a:ext uri="{FF2B5EF4-FFF2-40B4-BE49-F238E27FC236}">
                    <a16:creationId xmlns:a16="http://schemas.microsoft.com/office/drawing/2014/main" id="{2AEB007F-6ED9-9C44-890B-24E572DF11D8}"/>
                  </a:ext>
                </a:extLst>
              </p:cNvPr>
              <p:cNvCxnSpPr/>
              <p:nvPr/>
            </p:nvCxnSpPr>
            <p:spPr>
              <a:xfrm>
                <a:off x="2571784" y="4247222"/>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1DC903-FE67-1C4D-8697-2A020F467ACB}"/>
                  </a:ext>
                </a:extLst>
              </p:cNvPr>
              <p:cNvCxnSpPr/>
              <p:nvPr/>
            </p:nvCxnSpPr>
            <p:spPr>
              <a:xfrm>
                <a:off x="2571784" y="4465368"/>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3231D38-8716-CD41-8D45-24A092B44FAC}"/>
                  </a:ext>
                </a:extLst>
              </p:cNvPr>
              <p:cNvCxnSpPr/>
              <p:nvPr/>
            </p:nvCxnSpPr>
            <p:spPr>
              <a:xfrm>
                <a:off x="2571784" y="4029076"/>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70DB74F-C9AF-8745-881A-C7CF397656F1}"/>
                  </a:ext>
                </a:extLst>
              </p:cNvPr>
              <p:cNvCxnSpPr/>
              <p:nvPr/>
            </p:nvCxnSpPr>
            <p:spPr>
              <a:xfrm>
                <a:off x="2571784" y="3810930"/>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0929E9-4CA2-3849-BCD9-6A6DA99A2D3B}"/>
                  </a:ext>
                </a:extLst>
              </p:cNvPr>
              <p:cNvCxnSpPr/>
              <p:nvPr/>
            </p:nvCxnSpPr>
            <p:spPr>
              <a:xfrm>
                <a:off x="2571784" y="3592784"/>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C21675F-9BEA-A54D-A811-8246BB2FB08C}"/>
                  </a:ext>
                </a:extLst>
              </p:cNvPr>
              <p:cNvCxnSpPr/>
              <p:nvPr/>
            </p:nvCxnSpPr>
            <p:spPr>
              <a:xfrm>
                <a:off x="2571784" y="3374638"/>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C0060F5-03B5-7F4C-B7E1-4AA4DBC89E68}"/>
                  </a:ext>
                </a:extLst>
              </p:cNvPr>
              <p:cNvCxnSpPr/>
              <p:nvPr/>
            </p:nvCxnSpPr>
            <p:spPr>
              <a:xfrm>
                <a:off x="2571784" y="3156492"/>
                <a:ext cx="3957255"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609580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1053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7285841"/>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 Id="rId9"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3822BA52-0E72-ED4A-9E7A-BC2AD0D806A2}"/>
              </a:ext>
            </a:extLst>
          </p:cNvPr>
          <p:cNvGrpSpPr/>
          <p:nvPr/>
        </p:nvGrpSpPr>
        <p:grpSpPr>
          <a:xfrm>
            <a:off x="2498709" y="2685120"/>
            <a:ext cx="4030331" cy="1734896"/>
            <a:chOff x="2498709" y="2948047"/>
            <a:chExt cx="4030331" cy="1734896"/>
          </a:xfrm>
        </p:grpSpPr>
        <p:sp>
          <p:nvSpPr>
            <p:cNvPr id="38" name="TextBox 37">
              <a:extLst>
                <a:ext uri="{FF2B5EF4-FFF2-40B4-BE49-F238E27FC236}">
                  <a16:creationId xmlns:a16="http://schemas.microsoft.com/office/drawing/2014/main" id="{D26B1E19-D857-5344-A32C-9107D69FC9BA}"/>
                </a:ext>
              </a:extLst>
            </p:cNvPr>
            <p:cNvSpPr txBox="1"/>
            <p:nvPr/>
          </p:nvSpPr>
          <p:spPr>
            <a:xfrm>
              <a:off x="2498710" y="2948047"/>
              <a:ext cx="4016366" cy="215444"/>
            </a:xfrm>
            <a:prstGeom prst="rect">
              <a:avLst/>
            </a:prstGeom>
            <a:noFill/>
          </p:spPr>
          <p:txBody>
            <a:bodyPr wrap="square" rtlCol="0">
              <a:spAutoFit/>
            </a:bodyPr>
            <a:lstStyle/>
            <a:p>
              <a:r>
                <a:rPr lang="en-US" sz="800" b="1" kern="700" spc="30" dirty="0">
                  <a:latin typeface="Bahnschrift" panose="020B0502040204020203" pitchFamily="34" charset="0"/>
                </a:rPr>
                <a:t>VINTAGE: </a:t>
              </a:r>
              <a:r>
                <a:rPr lang="en-US" sz="800" kern="700" spc="30" dirty="0">
                  <a:latin typeface="Bahnschrift" panose="020B0502040204020203" pitchFamily="34" charset="0"/>
                </a:rPr>
                <a:t>2024     </a:t>
              </a:r>
              <a:r>
                <a:rPr lang="en-US" sz="800" kern="700" spc="30" dirty="0">
                  <a:solidFill>
                    <a:srgbClr val="A99159"/>
                  </a:solidFill>
                  <a:latin typeface="Bahnschrift" panose="020B0502040204020203" pitchFamily="34" charset="0"/>
                </a:rPr>
                <a:t>|     </a:t>
              </a:r>
              <a:r>
                <a:rPr lang="en-US" sz="800" b="1" kern="700" spc="30" dirty="0">
                  <a:latin typeface="Bahnschrift" panose="020B0502040204020203" pitchFamily="34" charset="0"/>
                </a:rPr>
                <a:t>VARIETAL COMPOSITION: </a:t>
              </a:r>
              <a:r>
                <a:rPr lang="en-US" sz="800" kern="700" spc="30" dirty="0">
                  <a:latin typeface="Bahnschrift" panose="020B0502040204020203" pitchFamily="34" charset="0"/>
                </a:rPr>
                <a:t>100% PINOT NOIR</a:t>
              </a:r>
            </a:p>
          </p:txBody>
        </p:sp>
        <p:sp>
          <p:nvSpPr>
            <p:cNvPr id="40" name="TextBox 39">
              <a:extLst>
                <a:ext uri="{FF2B5EF4-FFF2-40B4-BE49-F238E27FC236}">
                  <a16:creationId xmlns:a16="http://schemas.microsoft.com/office/drawing/2014/main" id="{1063E247-AD62-AF44-BDC8-0953E9DF5857}"/>
                </a:ext>
              </a:extLst>
            </p:cNvPr>
            <p:cNvSpPr txBox="1"/>
            <p:nvPr/>
          </p:nvSpPr>
          <p:spPr>
            <a:xfrm>
              <a:off x="2498709" y="3166412"/>
              <a:ext cx="4016367" cy="215444"/>
            </a:xfrm>
            <a:prstGeom prst="rect">
              <a:avLst/>
            </a:prstGeom>
            <a:noFill/>
          </p:spPr>
          <p:txBody>
            <a:bodyPr wrap="square" rtlCol="0">
              <a:spAutoFit/>
            </a:bodyPr>
            <a:lstStyle/>
            <a:p>
              <a:r>
                <a:rPr lang="en-US" sz="800" b="1" dirty="0">
                  <a:latin typeface="Bahnschrift" panose="020B0502040204020203" pitchFamily="34" charset="0"/>
                </a:rPr>
                <a:t>APPELLATION: </a:t>
              </a:r>
              <a:r>
                <a:rPr lang="en-US" sz="800" kern="700" spc="30" dirty="0">
                  <a:latin typeface="Bahnschrift" panose="020B0502040204020203" pitchFamily="34" charset="0"/>
                </a:rPr>
                <a:t>81% Lake County, 19% Mendocino County</a:t>
              </a:r>
            </a:p>
          </p:txBody>
        </p:sp>
        <p:sp>
          <p:nvSpPr>
            <p:cNvPr id="42" name="TextBox 41">
              <a:extLst>
                <a:ext uri="{FF2B5EF4-FFF2-40B4-BE49-F238E27FC236}">
                  <a16:creationId xmlns:a16="http://schemas.microsoft.com/office/drawing/2014/main" id="{0942BC91-E4D5-8045-A2C9-FE5CF03319A9}"/>
                </a:ext>
              </a:extLst>
            </p:cNvPr>
            <p:cNvSpPr txBox="1"/>
            <p:nvPr/>
          </p:nvSpPr>
          <p:spPr>
            <a:xfrm>
              <a:off x="2498710" y="3384776"/>
              <a:ext cx="4030329" cy="215444"/>
            </a:xfrm>
            <a:prstGeom prst="rect">
              <a:avLst/>
            </a:prstGeom>
            <a:noFill/>
          </p:spPr>
          <p:txBody>
            <a:bodyPr wrap="square" rtlCol="0">
              <a:spAutoFit/>
            </a:bodyPr>
            <a:lstStyle/>
            <a:p>
              <a:r>
                <a:rPr lang="en-US" sz="800" b="1" kern="700" spc="30" dirty="0">
                  <a:latin typeface="Bahnschrift" panose="020B0502040204020203" pitchFamily="34" charset="0"/>
                </a:rPr>
                <a:t>HARVEST DATES: </a:t>
              </a:r>
              <a:r>
                <a:rPr lang="en-US" sz="800" dirty="0">
                  <a:latin typeface="Bahnschrift" panose="020B0502040204020203" pitchFamily="34" charset="0"/>
                </a:rPr>
                <a:t>September 3,4,and 5, 2024    </a:t>
              </a:r>
              <a:r>
                <a:rPr lang="en-US" sz="800" kern="700" spc="30" dirty="0">
                  <a:latin typeface="Bahnschrift" panose="020B0502040204020203" pitchFamily="34" charset="0"/>
                </a:rPr>
                <a:t>|    </a:t>
              </a:r>
              <a:r>
                <a:rPr lang="en-US" sz="800" b="1" dirty="0">
                  <a:latin typeface="Bahnschrift" panose="020B0502040204020203" pitchFamily="34" charset="0"/>
                </a:rPr>
                <a:t>RELEASE DATE: </a:t>
              </a:r>
              <a:r>
                <a:rPr lang="en-US" sz="800" dirty="0">
                  <a:latin typeface="Bahnschrift" panose="020B0502040204020203" pitchFamily="34" charset="0"/>
                </a:rPr>
                <a:t>May 2026</a:t>
              </a:r>
              <a:endParaRPr lang="en-US" sz="800" kern="700" spc="30" dirty="0">
                <a:latin typeface="Bahnschrift" panose="020B0502040204020203" pitchFamily="34" charset="0"/>
              </a:endParaRPr>
            </a:p>
          </p:txBody>
        </p:sp>
        <p:sp>
          <p:nvSpPr>
            <p:cNvPr id="45" name="TextBox 44">
              <a:extLst>
                <a:ext uri="{FF2B5EF4-FFF2-40B4-BE49-F238E27FC236}">
                  <a16:creationId xmlns:a16="http://schemas.microsoft.com/office/drawing/2014/main" id="{F2F1BE29-291C-E345-A6BB-16DE925F04D5}"/>
                </a:ext>
              </a:extLst>
            </p:cNvPr>
            <p:cNvSpPr txBox="1"/>
            <p:nvPr/>
          </p:nvSpPr>
          <p:spPr>
            <a:xfrm>
              <a:off x="2498710" y="3603140"/>
              <a:ext cx="4030330" cy="215444"/>
            </a:xfrm>
            <a:prstGeom prst="rect">
              <a:avLst/>
            </a:prstGeom>
            <a:noFill/>
          </p:spPr>
          <p:txBody>
            <a:bodyPr wrap="square" rtlCol="0">
              <a:spAutoFit/>
            </a:bodyPr>
            <a:lstStyle/>
            <a:p>
              <a:r>
                <a:rPr lang="en-US" sz="800" b="1" dirty="0">
                  <a:latin typeface="Bahnschrift" panose="020B0502040204020203" pitchFamily="34" charset="0"/>
                </a:rPr>
                <a:t>ALCOHOL: </a:t>
              </a:r>
              <a:r>
                <a:rPr lang="en-US" sz="800" dirty="0">
                  <a:latin typeface="Bahnschrift" panose="020B0502040204020203" pitchFamily="34" charset="0"/>
                </a:rPr>
                <a:t>12.3%</a:t>
              </a:r>
              <a:r>
                <a:rPr lang="en-US" sz="800" b="1" dirty="0">
                  <a:latin typeface="Bahnschrift" panose="020B0502040204020203" pitchFamily="34" charset="0"/>
                </a:rPr>
                <a:t>     </a:t>
              </a:r>
              <a:r>
                <a:rPr lang="en-US" sz="800" kern="700" spc="30" dirty="0">
                  <a:solidFill>
                    <a:srgbClr val="A99159"/>
                  </a:solidFill>
                  <a:latin typeface="Bahnschrift" panose="020B0502040204020203" pitchFamily="34" charset="0"/>
                </a:rPr>
                <a:t>|</a:t>
              </a:r>
              <a:r>
                <a:rPr lang="en-US" sz="800" b="1" kern="700" spc="30" dirty="0">
                  <a:solidFill>
                    <a:srgbClr val="A99159"/>
                  </a:solidFill>
                  <a:latin typeface="Bahnschrift" panose="020B0502040204020203" pitchFamily="34" charset="0"/>
                </a:rPr>
                <a:t>     </a:t>
              </a:r>
              <a:r>
                <a:rPr lang="en-US" sz="800" b="1" dirty="0">
                  <a:latin typeface="Bahnschrift" panose="020B0502040204020203" pitchFamily="34" charset="0"/>
                </a:rPr>
                <a:t>PH:</a:t>
              </a:r>
              <a:r>
                <a:rPr lang="en-US" sz="800" dirty="0">
                  <a:latin typeface="Bahnschrift" panose="020B0502040204020203" pitchFamily="34" charset="0"/>
                </a:rPr>
                <a:t> 3.7  </a:t>
              </a:r>
              <a:r>
                <a:rPr lang="en-US" sz="800" b="1" dirty="0">
                  <a:latin typeface="Bahnschrift" panose="020B0502040204020203" pitchFamily="34" charset="0"/>
                </a:rPr>
                <a:t>   </a:t>
              </a:r>
              <a:r>
                <a:rPr lang="en-US" sz="800" kern="700" spc="30" dirty="0">
                  <a:solidFill>
                    <a:srgbClr val="A99159"/>
                  </a:solidFill>
                  <a:latin typeface="Bahnschrift" panose="020B0502040204020203" pitchFamily="34" charset="0"/>
                </a:rPr>
                <a:t>|</a:t>
              </a:r>
              <a:r>
                <a:rPr lang="en-US" sz="800" b="1" kern="700" spc="30" dirty="0">
                  <a:solidFill>
                    <a:srgbClr val="A99159"/>
                  </a:solidFill>
                  <a:latin typeface="Bahnschrift" panose="020B0502040204020203" pitchFamily="34" charset="0"/>
                </a:rPr>
                <a:t>     </a:t>
              </a:r>
              <a:r>
                <a:rPr lang="en-US" sz="800" b="1" dirty="0">
                  <a:latin typeface="Bahnschrift" panose="020B0502040204020203" pitchFamily="34" charset="0"/>
                </a:rPr>
                <a:t>TA:</a:t>
              </a:r>
              <a:r>
                <a:rPr lang="en-US" sz="800" dirty="0">
                  <a:latin typeface="Bahnschrift" panose="020B0502040204020203" pitchFamily="34" charset="0"/>
                </a:rPr>
                <a:t> 4.5 g/L</a:t>
              </a:r>
            </a:p>
          </p:txBody>
        </p:sp>
        <p:sp>
          <p:nvSpPr>
            <p:cNvPr id="46" name="TextBox 45">
              <a:extLst>
                <a:ext uri="{FF2B5EF4-FFF2-40B4-BE49-F238E27FC236}">
                  <a16:creationId xmlns:a16="http://schemas.microsoft.com/office/drawing/2014/main" id="{232AEE38-5A05-C34D-82A8-41E376EE4CD9}"/>
                </a:ext>
              </a:extLst>
            </p:cNvPr>
            <p:cNvSpPr txBox="1"/>
            <p:nvPr/>
          </p:nvSpPr>
          <p:spPr>
            <a:xfrm>
              <a:off x="2498710" y="3816955"/>
              <a:ext cx="4030330" cy="215444"/>
            </a:xfrm>
            <a:prstGeom prst="rect">
              <a:avLst/>
            </a:prstGeom>
            <a:noFill/>
          </p:spPr>
          <p:txBody>
            <a:bodyPr wrap="square" rtlCol="0">
              <a:spAutoFit/>
            </a:bodyPr>
            <a:lstStyle/>
            <a:p>
              <a:r>
                <a:rPr lang="en-US" sz="800" b="1" dirty="0">
                  <a:latin typeface="Bahnschrift" panose="020B0502040204020203" pitchFamily="34" charset="0"/>
                </a:rPr>
                <a:t>BARRELS: </a:t>
              </a:r>
              <a:r>
                <a:rPr lang="en-US" sz="800" dirty="0">
                  <a:latin typeface="Bahnschrift" panose="020B0502040204020203" pitchFamily="34" charset="0"/>
                </a:rPr>
                <a:t>Aged for 19 months in used French oak barrels</a:t>
              </a:r>
            </a:p>
          </p:txBody>
        </p:sp>
        <p:sp>
          <p:nvSpPr>
            <p:cNvPr id="47" name="TextBox 46">
              <a:extLst>
                <a:ext uri="{FF2B5EF4-FFF2-40B4-BE49-F238E27FC236}">
                  <a16:creationId xmlns:a16="http://schemas.microsoft.com/office/drawing/2014/main" id="{EF90B49B-F82C-9242-9292-649AF12B9C3C}"/>
                </a:ext>
              </a:extLst>
            </p:cNvPr>
            <p:cNvSpPr txBox="1"/>
            <p:nvPr/>
          </p:nvSpPr>
          <p:spPr>
            <a:xfrm>
              <a:off x="2498710" y="4035320"/>
              <a:ext cx="4030330" cy="215444"/>
            </a:xfrm>
            <a:prstGeom prst="rect">
              <a:avLst/>
            </a:prstGeom>
            <a:noFill/>
          </p:spPr>
          <p:txBody>
            <a:bodyPr wrap="square" rtlCol="0">
              <a:spAutoFit/>
            </a:bodyPr>
            <a:lstStyle/>
            <a:p>
              <a:r>
                <a:rPr lang="en-US" sz="800" b="1" dirty="0">
                  <a:latin typeface="Bahnschrift" panose="020B0502040204020203" pitchFamily="34" charset="0"/>
                </a:rPr>
                <a:t>COOPERAGES: </a:t>
              </a:r>
              <a:r>
                <a:rPr lang="fr-FR" sz="800" dirty="0">
                  <a:latin typeface="Bahnschrift" panose="020B0502040204020203" pitchFamily="34" charset="0"/>
                </a:rPr>
                <a:t>Billon, </a:t>
              </a:r>
              <a:r>
                <a:rPr lang="fr-FR" sz="800" dirty="0" err="1">
                  <a:latin typeface="Bahnschrift" panose="020B0502040204020203" pitchFamily="34" charset="0"/>
                </a:rPr>
                <a:t>Damy</a:t>
              </a:r>
              <a:r>
                <a:rPr lang="fr-FR" sz="800" dirty="0">
                  <a:latin typeface="Bahnschrift" panose="020B0502040204020203" pitchFamily="34" charset="0"/>
                </a:rPr>
                <a:t>, </a:t>
              </a:r>
              <a:r>
                <a:rPr lang="fr-FR" sz="800" dirty="0" err="1">
                  <a:latin typeface="Bahnschrift" panose="020B0502040204020203" pitchFamily="34" charset="0"/>
                </a:rPr>
                <a:t>Francois</a:t>
              </a:r>
              <a:r>
                <a:rPr lang="fr-FR" sz="800" dirty="0">
                  <a:latin typeface="Bahnschrift" panose="020B0502040204020203" pitchFamily="34" charset="0"/>
                </a:rPr>
                <a:t> </a:t>
              </a:r>
              <a:r>
                <a:rPr lang="fr-FR" sz="800" dirty="0" err="1">
                  <a:latin typeface="Bahnschrift" panose="020B0502040204020203" pitchFamily="34" charset="0"/>
                </a:rPr>
                <a:t>Freres</a:t>
              </a:r>
              <a:r>
                <a:rPr lang="fr-FR" sz="800" dirty="0">
                  <a:latin typeface="Bahnschrift" panose="020B0502040204020203" pitchFamily="34" charset="0"/>
                </a:rPr>
                <a:t>, Rousseau, and </a:t>
              </a:r>
              <a:r>
                <a:rPr lang="fr-FR" sz="800" dirty="0" err="1">
                  <a:latin typeface="Bahnschrift" panose="020B0502040204020203" pitchFamily="34" charset="0"/>
                </a:rPr>
                <a:t>Taransaud</a:t>
              </a:r>
              <a:endParaRPr lang="en-US" sz="800" dirty="0">
                <a:latin typeface="Bahnschrift" panose="020B0502040204020203" pitchFamily="34" charset="0"/>
              </a:endParaRPr>
            </a:p>
          </p:txBody>
        </p:sp>
        <p:sp>
          <p:nvSpPr>
            <p:cNvPr id="48" name="TextBox 47">
              <a:extLst>
                <a:ext uri="{FF2B5EF4-FFF2-40B4-BE49-F238E27FC236}">
                  <a16:creationId xmlns:a16="http://schemas.microsoft.com/office/drawing/2014/main" id="{F7017E3B-13CE-FC40-BE73-640AACDD3BD4}"/>
                </a:ext>
              </a:extLst>
            </p:cNvPr>
            <p:cNvSpPr txBox="1"/>
            <p:nvPr/>
          </p:nvSpPr>
          <p:spPr>
            <a:xfrm>
              <a:off x="2498710" y="4253684"/>
              <a:ext cx="4030330" cy="215444"/>
            </a:xfrm>
            <a:prstGeom prst="rect">
              <a:avLst/>
            </a:prstGeom>
            <a:noFill/>
          </p:spPr>
          <p:txBody>
            <a:bodyPr wrap="square" rtlCol="0">
              <a:spAutoFit/>
            </a:bodyPr>
            <a:lstStyle/>
            <a:p>
              <a:r>
                <a:rPr lang="en-US" sz="800" b="1" dirty="0">
                  <a:latin typeface="Bahnschrift" panose="020B0502040204020203" pitchFamily="34" charset="0"/>
                </a:rPr>
                <a:t>CASES PRODUCED</a:t>
              </a:r>
              <a:r>
                <a:rPr lang="en-US" sz="800" b="1" dirty="0">
                  <a:solidFill>
                    <a:srgbClr val="605143"/>
                  </a:solidFill>
                  <a:latin typeface="Bahnschrift" panose="020B0502040204020203" pitchFamily="34" charset="0"/>
                </a:rPr>
                <a:t>: </a:t>
              </a:r>
              <a:r>
                <a:rPr lang="en-US" sz="800" b="1" dirty="0">
                  <a:latin typeface="Bahnschrift" panose="020B0502040204020203" pitchFamily="34" charset="0"/>
                </a:rPr>
                <a:t>4,998</a:t>
              </a:r>
              <a:r>
                <a:rPr lang="en-US" sz="800" dirty="0">
                  <a:latin typeface="Bahnschrift" panose="020B0502040204020203" pitchFamily="34" charset="0"/>
                </a:rPr>
                <a:t> 12 X 750ML cases</a:t>
              </a:r>
            </a:p>
          </p:txBody>
        </p:sp>
        <p:sp>
          <p:nvSpPr>
            <p:cNvPr id="49" name="TextBox 48">
              <a:extLst>
                <a:ext uri="{FF2B5EF4-FFF2-40B4-BE49-F238E27FC236}">
                  <a16:creationId xmlns:a16="http://schemas.microsoft.com/office/drawing/2014/main" id="{06DD2416-9342-8348-A5E3-2C51C8686B76}"/>
                </a:ext>
              </a:extLst>
            </p:cNvPr>
            <p:cNvSpPr txBox="1"/>
            <p:nvPr/>
          </p:nvSpPr>
          <p:spPr>
            <a:xfrm>
              <a:off x="2498710" y="4467499"/>
              <a:ext cx="4030330" cy="215444"/>
            </a:xfrm>
            <a:prstGeom prst="rect">
              <a:avLst/>
            </a:prstGeom>
            <a:noFill/>
          </p:spPr>
          <p:txBody>
            <a:bodyPr wrap="square" rtlCol="0">
              <a:spAutoFit/>
            </a:bodyPr>
            <a:lstStyle/>
            <a:p>
              <a:r>
                <a:rPr lang="en-US" sz="800" b="1" dirty="0">
                  <a:latin typeface="Bahnschrift" panose="020B0502040204020203" pitchFamily="34" charset="0"/>
                </a:rPr>
                <a:t>CERTIFIED SUSTAINABLE BY CSWA</a:t>
              </a:r>
            </a:p>
          </p:txBody>
        </p:sp>
      </p:grpSp>
      <p:sp>
        <p:nvSpPr>
          <p:cNvPr id="3" name="TextBox 2">
            <a:extLst>
              <a:ext uri="{FF2B5EF4-FFF2-40B4-BE49-F238E27FC236}">
                <a16:creationId xmlns:a16="http://schemas.microsoft.com/office/drawing/2014/main" id="{EC861253-4882-2941-823A-0347C85DF414}"/>
              </a:ext>
            </a:extLst>
          </p:cNvPr>
          <p:cNvSpPr txBox="1"/>
          <p:nvPr/>
        </p:nvSpPr>
        <p:spPr>
          <a:xfrm>
            <a:off x="897147" y="4656693"/>
            <a:ext cx="5960853" cy="1015663"/>
          </a:xfrm>
          <a:prstGeom prst="rect">
            <a:avLst/>
          </a:prstGeom>
          <a:noFill/>
        </p:spPr>
        <p:txBody>
          <a:bodyPr wrap="square" rtlCol="0">
            <a:spAutoFit/>
          </a:bodyPr>
          <a:lstStyle/>
          <a:p>
            <a:pPr algn="just">
              <a:lnSpc>
                <a:spcPts val="1200"/>
              </a:lnSpc>
            </a:pPr>
            <a:r>
              <a:rPr lang="en-US" sz="880" i="1" dirty="0">
                <a:latin typeface="Bodoni MT" pitchFamily="2" charset="0"/>
              </a:rPr>
              <a:t>At Outlier, our wines are different by design. Every aspect of our approach—from the vineyards to your glass—is thoughtful and intentional. We’re inspired by nature and are committed to being proactive stewards of the environment. That’s why we do things organically, using innovative regenerative dry-farming practices, natural pest management, and minimal intervention during fermentation. Even our approach to packaging is sustainably-minded. We want our wines to be a true reflection of the beautiful vineyards from which they come while protecting and restoring the ecosystem. We are proud to be blazing new trails in winemaking. </a:t>
            </a:r>
          </a:p>
          <a:p>
            <a:pPr>
              <a:lnSpc>
                <a:spcPts val="1200"/>
              </a:lnSpc>
            </a:pPr>
            <a:endParaRPr lang="en-US" sz="1000" i="1" dirty="0">
              <a:latin typeface="Bodoni MT" pitchFamily="2" charset="0"/>
            </a:endParaRPr>
          </a:p>
        </p:txBody>
      </p:sp>
      <p:pic>
        <p:nvPicPr>
          <p:cNvPr id="5" name="Picture 4">
            <a:extLst>
              <a:ext uri="{FF2B5EF4-FFF2-40B4-BE49-F238E27FC236}">
                <a16:creationId xmlns:a16="http://schemas.microsoft.com/office/drawing/2014/main" id="{5891575C-7842-604C-B6CE-8B1F181B479A}"/>
              </a:ext>
            </a:extLst>
          </p:cNvPr>
          <p:cNvPicPr>
            <a:picLocks noChangeAspect="1"/>
          </p:cNvPicPr>
          <p:nvPr/>
        </p:nvPicPr>
        <p:blipFill>
          <a:blip r:embed="rId2"/>
          <a:srcRect/>
          <a:stretch/>
        </p:blipFill>
        <p:spPr>
          <a:xfrm>
            <a:off x="897148" y="618588"/>
            <a:ext cx="1337012" cy="4027147"/>
          </a:xfrm>
          <a:prstGeom prst="rect">
            <a:avLst/>
          </a:prstGeom>
        </p:spPr>
      </p:pic>
      <p:cxnSp>
        <p:nvCxnSpPr>
          <p:cNvPr id="13" name="Straight Connector 12">
            <a:extLst>
              <a:ext uri="{FF2B5EF4-FFF2-40B4-BE49-F238E27FC236}">
                <a16:creationId xmlns:a16="http://schemas.microsoft.com/office/drawing/2014/main" id="{505DB54A-1311-6148-8843-D09A3F9D3DAE}"/>
              </a:ext>
            </a:extLst>
          </p:cNvPr>
          <p:cNvCxnSpPr/>
          <p:nvPr/>
        </p:nvCxnSpPr>
        <p:spPr>
          <a:xfrm>
            <a:off x="1004977" y="5596455"/>
            <a:ext cx="5745192"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BFB79B2-549C-AB42-8BBC-F09A298EFDB7}"/>
              </a:ext>
            </a:extLst>
          </p:cNvPr>
          <p:cNvSpPr txBox="1"/>
          <p:nvPr/>
        </p:nvSpPr>
        <p:spPr>
          <a:xfrm>
            <a:off x="897147" y="5678741"/>
            <a:ext cx="5960853" cy="2383281"/>
          </a:xfrm>
          <a:prstGeom prst="rect">
            <a:avLst/>
          </a:prstGeom>
          <a:noFill/>
        </p:spPr>
        <p:txBody>
          <a:bodyPr wrap="square" rtlCol="0">
            <a:spAutoFit/>
          </a:bodyPr>
          <a:lstStyle/>
          <a:p>
            <a:pPr algn="just">
              <a:lnSpc>
                <a:spcPts val="1200"/>
              </a:lnSpc>
              <a:spcBef>
                <a:spcPts val="600"/>
              </a:spcBef>
            </a:pPr>
            <a:r>
              <a:rPr lang="en-US" sz="800" b="1" i="1" kern="800" spc="50" dirty="0">
                <a:latin typeface="Bodoni MT" pitchFamily="2" charset="0"/>
              </a:rPr>
              <a:t>VINEYARD INFORMATION: </a:t>
            </a:r>
            <a:r>
              <a:rPr lang="en-US" sz="800" dirty="0">
                <a:latin typeface="Bahnschrift Light" panose="020B0502040204020203" pitchFamily="34" charset="0"/>
              </a:rPr>
              <a:t>This delicious wine is produced from two CCOF-certified organic vineyards in the upper reaches of Lake and Mendocino Counties. Spring Valley, a narrow ravine in the shadow of Clear Lake, is the source of most of the grapes and the cool micro-climate at Long Valley Ranch allows for the slow ripening that is so critically important when it comes to producing balanced Pinot Noir. City Vineyard grapes provide prototypical sous </a:t>
            </a:r>
            <a:r>
              <a:rPr lang="en-US" sz="800" dirty="0" err="1">
                <a:latin typeface="Bahnschrift Light" panose="020B0502040204020203" pitchFamily="34" charset="0"/>
              </a:rPr>
              <a:t>bois</a:t>
            </a:r>
            <a:r>
              <a:rPr lang="en-US" sz="800" dirty="0">
                <a:latin typeface="Bahnschrift Light" panose="020B0502040204020203" pitchFamily="34" charset="0"/>
              </a:rPr>
              <a:t> and savory complexing notes. These outlying vineyards are planted to a mix of Pinot Noir selections, including Dijon clones 114, 115, 667, 777, and 943, as well as heritage Pommard vines. </a:t>
            </a:r>
          </a:p>
          <a:p>
            <a:pPr algn="just">
              <a:lnSpc>
                <a:spcPts val="1200"/>
              </a:lnSpc>
              <a:spcBef>
                <a:spcPts val="600"/>
              </a:spcBef>
            </a:pPr>
            <a:r>
              <a:rPr lang="en-US" sz="800" b="1" i="1" kern="800" spc="50" dirty="0">
                <a:latin typeface="Bodoni MT" pitchFamily="2" charset="0"/>
              </a:rPr>
              <a:t>GROWING SEASON: </a:t>
            </a:r>
            <a:r>
              <a:rPr lang="en-US" sz="800" dirty="0">
                <a:latin typeface="Bahnschrift Light" panose="020B0502040204020203" pitchFamily="34" charset="0"/>
              </a:rPr>
              <a:t>Favorable conditions during Spring were followed by a relatively mild start to the growing season. Summertime warmth accelerated ripening in a marked way. Pinot Noir grape yields were much lighter than average and quality was excellent in 2024.</a:t>
            </a:r>
          </a:p>
          <a:p>
            <a:pPr algn="just">
              <a:lnSpc>
                <a:spcPts val="1200"/>
              </a:lnSpc>
              <a:spcBef>
                <a:spcPts val="600"/>
              </a:spcBef>
            </a:pPr>
            <a:r>
              <a:rPr lang="en-US" sz="800" b="1" i="1" kern="800" spc="50" dirty="0">
                <a:latin typeface="Bodoni MT" pitchFamily="2" charset="0"/>
              </a:rPr>
              <a:t>WINEMAKER COMMENTS: “</a:t>
            </a:r>
            <a:r>
              <a:rPr lang="en-US" sz="800" dirty="0">
                <a:latin typeface="Bahnschrift Light" panose="020B0502040204020203" pitchFamily="34" charset="0"/>
              </a:rPr>
              <a:t>Brilliant ruby red color with a swirl of rose petals, rhubarb, </a:t>
            </a:r>
            <a:r>
              <a:rPr lang="en-US" sz="800" dirty="0" err="1">
                <a:latin typeface="Bahnschrift Light" panose="020B0502040204020203" pitchFamily="34" charset="0"/>
              </a:rPr>
              <a:t>bing</a:t>
            </a:r>
            <a:r>
              <a:rPr lang="en-US" sz="800" dirty="0">
                <a:latin typeface="Bahnschrift Light" panose="020B0502040204020203" pitchFamily="34" charset="0"/>
              </a:rPr>
              <a:t> cherry, cocoa, and sandalwood aromas. Crunchy red and black fruits are at the forefront on the silken palate, with cherry cola, boysenberry, blackberry, and </a:t>
            </a:r>
            <a:r>
              <a:rPr lang="en-US" sz="800" dirty="0" err="1">
                <a:latin typeface="Bahnschrift Light" panose="020B0502040204020203" pitchFamily="34" charset="0"/>
              </a:rPr>
              <a:t>cara</a:t>
            </a:r>
            <a:r>
              <a:rPr lang="en-US" sz="800" dirty="0">
                <a:latin typeface="Bahnschrift Light" panose="020B0502040204020203" pitchFamily="34" charset="0"/>
              </a:rPr>
              <a:t> </a:t>
            </a:r>
            <a:r>
              <a:rPr lang="en-US" sz="800" dirty="0" err="1">
                <a:latin typeface="Bahnschrift Light" panose="020B0502040204020203" pitchFamily="34" charset="0"/>
              </a:rPr>
              <a:t>cara</a:t>
            </a:r>
            <a:r>
              <a:rPr lang="en-US" sz="800" dirty="0">
                <a:latin typeface="Bahnschrift Light" panose="020B0502040204020203" pitchFamily="34" charset="0"/>
              </a:rPr>
              <a:t> orange flavors. Supple, dusty tannins and uplifting acidity add depth and freshness to the wine as cinnamon, mocha, sous </a:t>
            </a:r>
            <a:r>
              <a:rPr lang="en-US" sz="800" dirty="0" err="1">
                <a:latin typeface="Bahnschrift Light" panose="020B0502040204020203" pitchFamily="34" charset="0"/>
              </a:rPr>
              <a:t>bois</a:t>
            </a:r>
            <a:r>
              <a:rPr lang="en-US" sz="800" dirty="0">
                <a:latin typeface="Bahnschrift Light" panose="020B0502040204020203" pitchFamily="34" charset="0"/>
              </a:rPr>
              <a:t>, and briny notes chime in on the nascently complex finish. This Pinot Noir perfectly captures the graceful power of the warm 2024 vintage.” </a:t>
            </a:r>
            <a:r>
              <a:rPr lang="en-US" sz="800" spc="20" dirty="0">
                <a:latin typeface="Bahnschrift" panose="020B0502040204020203" pitchFamily="34" charset="0"/>
              </a:rPr>
              <a:t>—DEREK ROHLFFS, WINEMAKER</a:t>
            </a:r>
          </a:p>
        </p:txBody>
      </p:sp>
      <p:pic>
        <p:nvPicPr>
          <p:cNvPr id="2" name="Picture 1">
            <a:extLst>
              <a:ext uri="{FF2B5EF4-FFF2-40B4-BE49-F238E27FC236}">
                <a16:creationId xmlns:a16="http://schemas.microsoft.com/office/drawing/2014/main" id="{589204E7-DE55-7941-5314-F840D2507720}"/>
              </a:ext>
            </a:extLst>
          </p:cNvPr>
          <p:cNvPicPr>
            <a:picLocks noChangeAspect="1"/>
          </p:cNvPicPr>
          <p:nvPr/>
        </p:nvPicPr>
        <p:blipFill>
          <a:blip r:embed="rId3"/>
          <a:stretch>
            <a:fillRect/>
          </a:stretch>
        </p:blipFill>
        <p:spPr>
          <a:xfrm>
            <a:off x="2567928" y="8003758"/>
            <a:ext cx="536509" cy="367085"/>
          </a:xfrm>
          <a:prstGeom prst="rect">
            <a:avLst/>
          </a:prstGeom>
        </p:spPr>
      </p:pic>
      <p:cxnSp>
        <p:nvCxnSpPr>
          <p:cNvPr id="4" name="Straight Connector 3">
            <a:extLst>
              <a:ext uri="{FF2B5EF4-FFF2-40B4-BE49-F238E27FC236}">
                <a16:creationId xmlns:a16="http://schemas.microsoft.com/office/drawing/2014/main" id="{93D8CD3A-8ABA-3B01-A14D-8318B8516DBD}"/>
              </a:ext>
            </a:extLst>
          </p:cNvPr>
          <p:cNvCxnSpPr/>
          <p:nvPr/>
        </p:nvCxnSpPr>
        <p:spPr>
          <a:xfrm>
            <a:off x="1004977" y="8470430"/>
            <a:ext cx="5745192" cy="0"/>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pic>
        <p:nvPicPr>
          <p:cNvPr id="6" name="Graphic 5" descr="Grapes outline">
            <a:extLst>
              <a:ext uri="{FF2B5EF4-FFF2-40B4-BE49-F238E27FC236}">
                <a16:creationId xmlns:a16="http://schemas.microsoft.com/office/drawing/2014/main" id="{49F5C26B-C56D-CD69-E1AB-3EDE16CC63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2100" y="8721210"/>
            <a:ext cx="359920" cy="359920"/>
          </a:xfrm>
          <a:prstGeom prst="rect">
            <a:avLst/>
          </a:prstGeom>
        </p:spPr>
      </p:pic>
      <p:sp>
        <p:nvSpPr>
          <p:cNvPr id="7" name="TextBox 6">
            <a:extLst>
              <a:ext uri="{FF2B5EF4-FFF2-40B4-BE49-F238E27FC236}">
                <a16:creationId xmlns:a16="http://schemas.microsoft.com/office/drawing/2014/main" id="{FFFAE8FA-7D93-B47A-74B6-8CF2C6B5BC25}"/>
              </a:ext>
            </a:extLst>
          </p:cNvPr>
          <p:cNvSpPr txBox="1"/>
          <p:nvPr/>
        </p:nvSpPr>
        <p:spPr>
          <a:xfrm>
            <a:off x="-160485" y="9092249"/>
            <a:ext cx="2885090" cy="276999"/>
          </a:xfrm>
          <a:prstGeom prst="rect">
            <a:avLst/>
          </a:prstGeom>
          <a:noFill/>
        </p:spPr>
        <p:txBody>
          <a:bodyPr wrap="square" rtlCol="0">
            <a:spAutoFit/>
          </a:bodyPr>
          <a:lstStyle/>
          <a:p>
            <a:pPr algn="ctr"/>
            <a:r>
              <a:rPr lang="en-US" sz="600" dirty="0">
                <a:latin typeface="Bahnschrift" panose="020B0502040204020203" pitchFamily="34" charset="0"/>
              </a:rPr>
              <a:t>CCOF Certified</a:t>
            </a:r>
          </a:p>
          <a:p>
            <a:pPr algn="ctr"/>
            <a:r>
              <a:rPr lang="en-US" sz="600" dirty="0">
                <a:latin typeface="Bahnschrift" panose="020B0502040204020203" pitchFamily="34" charset="0"/>
              </a:rPr>
              <a:t>Organic Farming</a:t>
            </a:r>
          </a:p>
        </p:txBody>
      </p:sp>
      <p:sp>
        <p:nvSpPr>
          <p:cNvPr id="8" name="TextBox 7">
            <a:extLst>
              <a:ext uri="{FF2B5EF4-FFF2-40B4-BE49-F238E27FC236}">
                <a16:creationId xmlns:a16="http://schemas.microsoft.com/office/drawing/2014/main" id="{DDD97DEF-A3C0-DDCE-8FE0-4B784CDCE9C5}"/>
              </a:ext>
            </a:extLst>
          </p:cNvPr>
          <p:cNvSpPr txBox="1"/>
          <p:nvPr/>
        </p:nvSpPr>
        <p:spPr>
          <a:xfrm>
            <a:off x="1531111" y="9092249"/>
            <a:ext cx="1664953" cy="276999"/>
          </a:xfrm>
          <a:prstGeom prst="rect">
            <a:avLst/>
          </a:prstGeom>
          <a:noFill/>
        </p:spPr>
        <p:txBody>
          <a:bodyPr wrap="square" rtlCol="0">
            <a:spAutoFit/>
          </a:bodyPr>
          <a:lstStyle/>
          <a:p>
            <a:pPr algn="ctr"/>
            <a:r>
              <a:rPr lang="en-US" sz="600" dirty="0">
                <a:latin typeface="Bahnschrift" panose="020B0502040204020203" pitchFamily="34" charset="0"/>
              </a:rPr>
              <a:t>CSWA Certified </a:t>
            </a:r>
            <a:br>
              <a:rPr lang="en-US" sz="600" dirty="0">
                <a:latin typeface="Bahnschrift" panose="020B0502040204020203" pitchFamily="34" charset="0"/>
              </a:rPr>
            </a:br>
            <a:r>
              <a:rPr lang="en-US" sz="600" dirty="0">
                <a:latin typeface="Bahnschrift" panose="020B0502040204020203" pitchFamily="34" charset="0"/>
              </a:rPr>
              <a:t>Sustainable Winemaking</a:t>
            </a:r>
          </a:p>
        </p:txBody>
      </p:sp>
      <p:pic>
        <p:nvPicPr>
          <p:cNvPr id="9" name="Graphic 8" descr="Warehouse outline">
            <a:extLst>
              <a:ext uri="{FF2B5EF4-FFF2-40B4-BE49-F238E27FC236}">
                <a16:creationId xmlns:a16="http://schemas.microsoft.com/office/drawing/2014/main" id="{7620B950-D345-49BC-B071-52878B0CF96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75641" y="8704805"/>
            <a:ext cx="375613" cy="375613"/>
          </a:xfrm>
          <a:prstGeom prst="rect">
            <a:avLst/>
          </a:prstGeom>
        </p:spPr>
      </p:pic>
      <p:pic>
        <p:nvPicPr>
          <p:cNvPr id="10" name="Graphic 9" descr="Recycle outline">
            <a:extLst>
              <a:ext uri="{FF2B5EF4-FFF2-40B4-BE49-F238E27FC236}">
                <a16:creationId xmlns:a16="http://schemas.microsoft.com/office/drawing/2014/main" id="{41C13204-3A4C-CF06-0BB8-C03FA37F93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22169" y="8721210"/>
            <a:ext cx="359208" cy="359208"/>
          </a:xfrm>
          <a:prstGeom prst="rect">
            <a:avLst/>
          </a:prstGeom>
        </p:spPr>
      </p:pic>
      <p:sp>
        <p:nvSpPr>
          <p:cNvPr id="11" name="TextBox 10">
            <a:extLst>
              <a:ext uri="{FF2B5EF4-FFF2-40B4-BE49-F238E27FC236}">
                <a16:creationId xmlns:a16="http://schemas.microsoft.com/office/drawing/2014/main" id="{3FF7AEB1-56EA-21E0-9220-7430AAE18107}"/>
              </a:ext>
            </a:extLst>
          </p:cNvPr>
          <p:cNvSpPr txBox="1"/>
          <p:nvPr/>
        </p:nvSpPr>
        <p:spPr>
          <a:xfrm>
            <a:off x="3037504" y="9092249"/>
            <a:ext cx="946539" cy="369332"/>
          </a:xfrm>
          <a:prstGeom prst="rect">
            <a:avLst/>
          </a:prstGeom>
          <a:noFill/>
        </p:spPr>
        <p:txBody>
          <a:bodyPr wrap="square" rtlCol="0">
            <a:spAutoFit/>
          </a:bodyPr>
          <a:lstStyle/>
          <a:p>
            <a:pPr algn="ctr"/>
            <a:r>
              <a:rPr lang="en-US" sz="600" dirty="0">
                <a:latin typeface="Bahnschrift" panose="020B0502040204020203" pitchFamily="34" charset="0"/>
              </a:rPr>
              <a:t>Recycled </a:t>
            </a:r>
          </a:p>
          <a:p>
            <a:pPr algn="ctr"/>
            <a:r>
              <a:rPr lang="en-US" sz="600" dirty="0">
                <a:latin typeface="Bahnschrift" panose="020B0502040204020203" pitchFamily="34" charset="0"/>
              </a:rPr>
              <a:t>Label Paper</a:t>
            </a:r>
          </a:p>
          <a:p>
            <a:pPr algn="ctr"/>
            <a:endParaRPr lang="en-US" sz="600" i="1" dirty="0">
              <a:latin typeface="Bahnschrift" panose="020B0502040204020203" pitchFamily="34" charset="0"/>
            </a:endParaRPr>
          </a:p>
        </p:txBody>
      </p:sp>
      <p:pic>
        <p:nvPicPr>
          <p:cNvPr id="12" name="Picture 2" descr="burgundy wine bottle Icon 3652504">
            <a:extLst>
              <a:ext uri="{FF2B5EF4-FFF2-40B4-BE49-F238E27FC236}">
                <a16:creationId xmlns:a16="http://schemas.microsoft.com/office/drawing/2014/main" id="{0373EAD0-3D37-85FA-975C-63F49E81D5D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2436" t="19427" r="35124"/>
          <a:stretch/>
        </p:blipFill>
        <p:spPr bwMode="auto">
          <a:xfrm>
            <a:off x="4460390" y="8635774"/>
            <a:ext cx="189346" cy="47029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96250B11-2A7A-1B80-BDF8-6505D627E51F}"/>
              </a:ext>
            </a:extLst>
          </p:cNvPr>
          <p:cNvSpPr txBox="1"/>
          <p:nvPr/>
        </p:nvSpPr>
        <p:spPr>
          <a:xfrm>
            <a:off x="4105057" y="9092249"/>
            <a:ext cx="883886" cy="276999"/>
          </a:xfrm>
          <a:prstGeom prst="rect">
            <a:avLst/>
          </a:prstGeom>
          <a:noFill/>
        </p:spPr>
        <p:txBody>
          <a:bodyPr wrap="square" rtlCol="0">
            <a:spAutoFit/>
          </a:bodyPr>
          <a:lstStyle/>
          <a:p>
            <a:pPr algn="ctr"/>
            <a:r>
              <a:rPr lang="en-US" sz="600" dirty="0">
                <a:latin typeface="Bahnschrift" panose="020B0502040204020203" pitchFamily="34" charset="0"/>
              </a:rPr>
              <a:t>Lightweight </a:t>
            </a:r>
          </a:p>
          <a:p>
            <a:pPr algn="ctr"/>
            <a:r>
              <a:rPr lang="en-US" sz="600" dirty="0">
                <a:latin typeface="Bahnschrift" panose="020B0502040204020203" pitchFamily="34" charset="0"/>
              </a:rPr>
              <a:t>Glass</a:t>
            </a:r>
          </a:p>
        </p:txBody>
      </p:sp>
      <p:pic>
        <p:nvPicPr>
          <p:cNvPr id="16" name="Graphic 15" descr="Atom outline">
            <a:extLst>
              <a:ext uri="{FF2B5EF4-FFF2-40B4-BE49-F238E27FC236}">
                <a16:creationId xmlns:a16="http://schemas.microsoft.com/office/drawing/2014/main" id="{B5055C13-B115-06E8-6405-A1B5CE7640F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39306" y="8701938"/>
            <a:ext cx="388939" cy="388939"/>
          </a:xfrm>
          <a:prstGeom prst="rect">
            <a:avLst/>
          </a:prstGeom>
        </p:spPr>
      </p:pic>
      <p:sp>
        <p:nvSpPr>
          <p:cNvPr id="17" name="TextBox 16">
            <a:extLst>
              <a:ext uri="{FF2B5EF4-FFF2-40B4-BE49-F238E27FC236}">
                <a16:creationId xmlns:a16="http://schemas.microsoft.com/office/drawing/2014/main" id="{0A85BE91-15BD-99E9-A7ED-BE847DEA5616}"/>
              </a:ext>
            </a:extLst>
          </p:cNvPr>
          <p:cNvSpPr txBox="1"/>
          <p:nvPr/>
        </p:nvSpPr>
        <p:spPr>
          <a:xfrm>
            <a:off x="4988943" y="9092249"/>
            <a:ext cx="1089664" cy="276999"/>
          </a:xfrm>
          <a:prstGeom prst="rect">
            <a:avLst/>
          </a:prstGeom>
          <a:noFill/>
        </p:spPr>
        <p:txBody>
          <a:bodyPr wrap="square" rtlCol="0">
            <a:spAutoFit/>
          </a:bodyPr>
          <a:lstStyle/>
          <a:p>
            <a:pPr algn="ctr"/>
            <a:r>
              <a:rPr lang="en-US" sz="600" dirty="0">
                <a:latin typeface="Bahnschrift" panose="020B0502040204020203" pitchFamily="34" charset="0"/>
              </a:rPr>
              <a:t>No </a:t>
            </a:r>
          </a:p>
          <a:p>
            <a:pPr algn="ctr"/>
            <a:r>
              <a:rPr lang="en-US" sz="600" dirty="0">
                <a:latin typeface="Bahnschrift" panose="020B0502040204020203" pitchFamily="34" charset="0"/>
              </a:rPr>
              <a:t>Capsule</a:t>
            </a:r>
          </a:p>
        </p:txBody>
      </p:sp>
      <p:pic>
        <p:nvPicPr>
          <p:cNvPr id="20" name="Graphic 19" descr="Bee outline">
            <a:extLst>
              <a:ext uri="{FF2B5EF4-FFF2-40B4-BE49-F238E27FC236}">
                <a16:creationId xmlns:a16="http://schemas.microsoft.com/office/drawing/2014/main" id="{5ABDC9F9-3DEB-4D56-C9BE-83D95A3ABF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24488" y="8657765"/>
            <a:ext cx="437408" cy="437408"/>
          </a:xfrm>
          <a:prstGeom prst="rect">
            <a:avLst/>
          </a:prstGeom>
        </p:spPr>
      </p:pic>
      <p:sp>
        <p:nvSpPr>
          <p:cNvPr id="21" name="TextBox 20">
            <a:extLst>
              <a:ext uri="{FF2B5EF4-FFF2-40B4-BE49-F238E27FC236}">
                <a16:creationId xmlns:a16="http://schemas.microsoft.com/office/drawing/2014/main" id="{5098CB63-3F25-0119-D4C7-EF0D6F6F3A7F}"/>
              </a:ext>
            </a:extLst>
          </p:cNvPr>
          <p:cNvSpPr txBox="1"/>
          <p:nvPr/>
        </p:nvSpPr>
        <p:spPr>
          <a:xfrm>
            <a:off x="5970273" y="9092249"/>
            <a:ext cx="1184105" cy="276999"/>
          </a:xfrm>
          <a:prstGeom prst="rect">
            <a:avLst/>
          </a:prstGeom>
          <a:noFill/>
        </p:spPr>
        <p:txBody>
          <a:bodyPr wrap="square" rtlCol="0">
            <a:spAutoFit/>
          </a:bodyPr>
          <a:lstStyle/>
          <a:p>
            <a:pPr algn="ctr"/>
            <a:r>
              <a:rPr lang="en-US" sz="600" dirty="0">
                <a:latin typeface="Bahnschrift" panose="020B0502040204020203" pitchFamily="34" charset="0"/>
              </a:rPr>
              <a:t>DIAM </a:t>
            </a:r>
          </a:p>
          <a:p>
            <a:pPr algn="ctr"/>
            <a:r>
              <a:rPr lang="en-US" sz="600" dirty="0">
                <a:latin typeface="Bahnschrift" panose="020B0502040204020203" pitchFamily="34" charset="0"/>
              </a:rPr>
              <a:t>Cork</a:t>
            </a:r>
          </a:p>
        </p:txBody>
      </p:sp>
      <p:cxnSp>
        <p:nvCxnSpPr>
          <p:cNvPr id="23" name="Straight Connector 22">
            <a:extLst>
              <a:ext uri="{FF2B5EF4-FFF2-40B4-BE49-F238E27FC236}">
                <a16:creationId xmlns:a16="http://schemas.microsoft.com/office/drawing/2014/main" id="{7640875B-4AE2-EE3F-19DD-52374F587FEF}"/>
              </a:ext>
            </a:extLst>
          </p:cNvPr>
          <p:cNvCxnSpPr>
            <a:cxnSpLocks/>
          </p:cNvCxnSpPr>
          <p:nvPr/>
        </p:nvCxnSpPr>
        <p:spPr>
          <a:xfrm>
            <a:off x="1760200" y="8750176"/>
            <a:ext cx="0" cy="619072"/>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6786E65-1881-F9D7-0F0B-0D16F757A3DA}"/>
              </a:ext>
            </a:extLst>
          </p:cNvPr>
          <p:cNvCxnSpPr>
            <a:cxnSpLocks/>
          </p:cNvCxnSpPr>
          <p:nvPr/>
        </p:nvCxnSpPr>
        <p:spPr>
          <a:xfrm>
            <a:off x="2946204" y="8750176"/>
            <a:ext cx="0" cy="619072"/>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4325894-558C-239C-3DF0-A7D6066F5921}"/>
              </a:ext>
            </a:extLst>
          </p:cNvPr>
          <p:cNvCxnSpPr>
            <a:cxnSpLocks/>
          </p:cNvCxnSpPr>
          <p:nvPr/>
        </p:nvCxnSpPr>
        <p:spPr>
          <a:xfrm>
            <a:off x="4005460" y="8750176"/>
            <a:ext cx="0" cy="619072"/>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15D6336-83AD-ACBD-9794-19AA533F884A}"/>
              </a:ext>
            </a:extLst>
          </p:cNvPr>
          <p:cNvCxnSpPr>
            <a:cxnSpLocks/>
          </p:cNvCxnSpPr>
          <p:nvPr/>
        </p:nvCxnSpPr>
        <p:spPr>
          <a:xfrm>
            <a:off x="5028501" y="8750176"/>
            <a:ext cx="0" cy="619072"/>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9850878-D809-4687-B71B-7667C3567E11}"/>
              </a:ext>
            </a:extLst>
          </p:cNvPr>
          <p:cNvCxnSpPr>
            <a:cxnSpLocks/>
          </p:cNvCxnSpPr>
          <p:nvPr/>
        </p:nvCxnSpPr>
        <p:spPr>
          <a:xfrm>
            <a:off x="6096810" y="8750176"/>
            <a:ext cx="0" cy="619072"/>
          </a:xfrm>
          <a:prstGeom prst="line">
            <a:avLst/>
          </a:prstGeom>
          <a:ln w="3175">
            <a:solidFill>
              <a:srgbClr val="A9915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39268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1f156e-e570-4f3b-b5f0-01284ee749f4" xsi:nil="true"/>
    <lcf76f155ced4ddcb4097134ff3c332f xmlns="52e338a5-5733-4f4e-8703-bb81b696f32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7A29E0A1828DA44AFAE8A700A069447" ma:contentTypeVersion="14" ma:contentTypeDescription="Create a new document." ma:contentTypeScope="" ma:versionID="e544db57f855359c2af5f5cf721dd4cb">
  <xsd:schema xmlns:xsd="http://www.w3.org/2001/XMLSchema" xmlns:xs="http://www.w3.org/2001/XMLSchema" xmlns:p="http://schemas.microsoft.com/office/2006/metadata/properties" xmlns:ns2="52e338a5-5733-4f4e-8703-bb81b696f321" xmlns:ns3="5f1f156e-e570-4f3b-b5f0-01284ee749f4" targetNamespace="http://schemas.microsoft.com/office/2006/metadata/properties" ma:root="true" ma:fieldsID="4e6723221d9bca66ba50c371df5fd6da" ns2:_="" ns3:_="">
    <xsd:import namespace="52e338a5-5733-4f4e-8703-bb81b696f321"/>
    <xsd:import namespace="5f1f156e-e570-4f3b-b5f0-01284ee749f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338a5-5733-4f4e-8703-bb81b696f3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edf53fb-ac5c-489c-901e-eb7ab8f735d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1f156e-e570-4f3b-b5f0-01284ee749f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600fd7-5fda-4270-95d6-41d951303946}" ma:internalName="TaxCatchAll" ma:showField="CatchAllData" ma:web="5f1f156e-e570-4f3b-b5f0-01284ee749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E87A07-D46D-44BD-83E3-DFF05B4BF986}">
  <ds:schemaRefs>
    <ds:schemaRef ds:uri="http://purl.org/dc/elements/1.1/"/>
    <ds:schemaRef ds:uri="http://schemas.microsoft.com/office/2006/documentManagement/types"/>
    <ds:schemaRef ds:uri="http://purl.org/dc/dcmitype/"/>
    <ds:schemaRef ds:uri="http://www.w3.org/XML/1998/namespace"/>
    <ds:schemaRef ds:uri="5f1f156e-e570-4f3b-b5f0-01284ee749f4"/>
    <ds:schemaRef ds:uri="http://purl.org/dc/terms/"/>
    <ds:schemaRef ds:uri="http://schemas.microsoft.com/office/infopath/2007/PartnerControls"/>
    <ds:schemaRef ds:uri="http://schemas.openxmlformats.org/package/2006/metadata/core-properties"/>
    <ds:schemaRef ds:uri="52e338a5-5733-4f4e-8703-bb81b696f321"/>
    <ds:schemaRef ds:uri="http://schemas.microsoft.com/office/2006/metadata/properties"/>
  </ds:schemaRefs>
</ds:datastoreItem>
</file>

<file path=customXml/itemProps2.xml><?xml version="1.0" encoding="utf-8"?>
<ds:datastoreItem xmlns:ds="http://schemas.openxmlformats.org/officeDocument/2006/customXml" ds:itemID="{BF6A301D-7D85-48B6-9642-03CE0254B7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e338a5-5733-4f4e-8703-bb81b696f321"/>
    <ds:schemaRef ds:uri="5f1f156e-e570-4f3b-b5f0-01284ee749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2E7775-7FC1-4650-89E8-397EDD9E07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1454</TotalTime>
  <Words>483</Words>
  <Application>Microsoft Office PowerPoint</Application>
  <PresentationFormat>Custom</PresentationFormat>
  <Paragraphs>23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Grimm</dc:creator>
  <cp:lastModifiedBy>Gabby French</cp:lastModifiedBy>
  <cp:revision>27</cp:revision>
  <cp:lastPrinted>2026-05-11T17:37:44Z</cp:lastPrinted>
  <dcterms:created xsi:type="dcterms:W3CDTF">2023-12-07T17:29:14Z</dcterms:created>
  <dcterms:modified xsi:type="dcterms:W3CDTF">2026-05-12T15:49:56Z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0x01010057A29E0A1828DA44AFAE8A700A069447</vt:lpwstr>
  </property>
  <property fmtid="{D5CDD505-2E9C-101B-9397-08002B2CF9AE}" pid="3" name="MediaServiceImageTags">
    <vt:lpwstr/>
  </property>
</Properties>
</file>